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8" r:id="rId4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 Kong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51"/>
  </p:normalViewPr>
  <p:slideViewPr>
    <p:cSldViewPr snapToGrid="0" snapToObjects="1" showGuides="1">
      <p:cViewPr varScale="1">
        <p:scale>
          <a:sx n="101" d="100"/>
          <a:sy n="101" d="100"/>
        </p:scale>
        <p:origin x="1662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4" d="100"/>
          <a:sy n="114" d="100"/>
        </p:scale>
        <p:origin x="39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6B826-5E50-704A-AF83-1F591B507DA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11A1-388D-214E-B536-D40184B7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2EBCC-2725-F047-81D4-3882F77907EF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0DFC-AB5F-EC4B-9A98-0666A1B8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7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3196" y="7181831"/>
            <a:ext cx="2263140" cy="413808"/>
          </a:xfrm>
        </p:spPr>
        <p:txBody>
          <a:bodyPr/>
          <a:lstStyle>
            <a:lvl1pPr>
              <a:defRPr>
                <a:solidFill>
                  <a:srgbClr val="006891"/>
                </a:solidFill>
              </a:defRPr>
            </a:lvl1pPr>
          </a:lstStyle>
          <a:p>
            <a:fld id="{26DDBD63-94EE-9A4E-804C-04974C532D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2D4C4-B4CC-214A-8DD3-955B3A753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50" b="82503"/>
          <a:stretch/>
        </p:blipFill>
        <p:spPr>
          <a:xfrm>
            <a:off x="0" y="-1"/>
            <a:ext cx="10058400" cy="13328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BDDEAC-1A83-5C44-9B44-39522DEDD045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986627"/>
            <a:ext cx="10058398" cy="0"/>
          </a:xfrm>
          <a:prstGeom prst="line">
            <a:avLst/>
          </a:prstGeom>
          <a:ln w="12700" cmpd="sng">
            <a:solidFill>
              <a:srgbClr val="0068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FC0123-DF84-B44F-A6B3-8262E556B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 t="88351"/>
          <a:stretch/>
        </p:blipFill>
        <p:spPr>
          <a:xfrm>
            <a:off x="4527934" y="7167690"/>
            <a:ext cx="4925286" cy="64614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19004" y="189382"/>
            <a:ext cx="5805796" cy="954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i="0">
                <a:solidFill>
                  <a:srgbClr val="00314A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Build_NCC_Logo_Color.png">
            <a:extLst>
              <a:ext uri="{FF2B5EF4-FFF2-40B4-BE49-F238E27FC236}">
                <a16:creationId xmlns:a16="http://schemas.microsoft.com/office/drawing/2014/main" id="{E5B6FB99-29BB-414A-B35B-16925366B9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8" y="207534"/>
            <a:ext cx="1243924" cy="7463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DDEAC-1A83-5C44-9B44-39522DEDD0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2141" y="207534"/>
            <a:ext cx="0" cy="778152"/>
          </a:xfrm>
          <a:prstGeom prst="line">
            <a:avLst/>
          </a:prstGeom>
          <a:ln w="12700" cmpd="sng">
            <a:solidFill>
              <a:srgbClr val="0068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BDDEAC-1A83-5C44-9B44-39522DEDD045}"/>
              </a:ext>
            </a:extLst>
          </p:cNvPr>
          <p:cNvCxnSpPr>
            <a:cxnSpLocks/>
          </p:cNvCxnSpPr>
          <p:nvPr userDrawn="1"/>
        </p:nvCxnSpPr>
        <p:spPr>
          <a:xfrm flipV="1">
            <a:off x="9351579" y="7181831"/>
            <a:ext cx="0" cy="413808"/>
          </a:xfrm>
          <a:prstGeom prst="line">
            <a:avLst/>
          </a:prstGeom>
          <a:ln w="12700" cmpd="sng">
            <a:solidFill>
              <a:srgbClr val="0068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 userDrawn="1"/>
        </p:nvSpPr>
        <p:spPr>
          <a:xfrm>
            <a:off x="169017" y="6986627"/>
            <a:ext cx="4204679" cy="8924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314A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1400" dirty="0" err="1">
                <a:solidFill>
                  <a:srgbClr val="006891"/>
                </a:solidFill>
                <a:latin typeface="Arial Narrow" charset="0"/>
                <a:ea typeface="Arial Narrow" charset="0"/>
                <a:cs typeface="Arial Narrow" charset="0"/>
              </a:rPr>
              <a:t>KeepSanDiegoMoving.com</a:t>
            </a:r>
            <a:r>
              <a:rPr lang="en-US" sz="1400" dirty="0">
                <a:solidFill>
                  <a:srgbClr val="006891"/>
                </a:solidFill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1400" dirty="0" err="1">
                <a:solidFill>
                  <a:srgbClr val="006891"/>
                </a:solidFill>
                <a:latin typeface="Arial Narrow" charset="0"/>
                <a:ea typeface="Arial Narrow" charset="0"/>
                <a:cs typeface="Arial Narrow" charset="0"/>
              </a:rPr>
              <a:t>BuildNCC</a:t>
            </a:r>
            <a:r>
              <a:rPr lang="en-US" sz="1400" dirty="0">
                <a:solidFill>
                  <a:srgbClr val="006891"/>
                </a:solidFill>
                <a:latin typeface="Arial Narrow" charset="0"/>
                <a:ea typeface="Arial Narrow" charset="0"/>
                <a:cs typeface="Arial Narrow" charset="0"/>
              </a:rPr>
              <a:t> | #</a:t>
            </a:r>
            <a:r>
              <a:rPr lang="en-US" sz="1400" dirty="0" err="1">
                <a:solidFill>
                  <a:srgbClr val="006891"/>
                </a:solidFill>
                <a:latin typeface="Arial Narrow" charset="0"/>
                <a:ea typeface="Arial Narrow" charset="0"/>
                <a:cs typeface="Arial Narrow" charset="0"/>
              </a:rPr>
              <a:t>BuildNCC</a:t>
            </a:r>
            <a:endParaRPr lang="en-US" sz="1400" dirty="0">
              <a:solidFill>
                <a:srgbClr val="00689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3" y="0"/>
            <a:ext cx="9041517" cy="6986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C0123-DF84-B44F-A6B3-8262E556B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 t="88351"/>
          <a:stretch/>
        </p:blipFill>
        <p:spPr>
          <a:xfrm>
            <a:off x="4370520" y="7112605"/>
            <a:ext cx="5842861" cy="766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BDDEAC-1A83-5C44-9B44-39522DEDD045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986627"/>
            <a:ext cx="10058398" cy="0"/>
          </a:xfrm>
          <a:prstGeom prst="line">
            <a:avLst/>
          </a:prstGeom>
          <a:ln w="12700" cmpd="sng">
            <a:solidFill>
              <a:srgbClr val="0068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uild_NCC_Logo_Color.png">
            <a:extLst>
              <a:ext uri="{FF2B5EF4-FFF2-40B4-BE49-F238E27FC236}">
                <a16:creationId xmlns:a16="http://schemas.microsoft.com/office/drawing/2014/main" id="{99BCC3E4-E8F9-6749-B3CF-4834FAB124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4" y="550433"/>
            <a:ext cx="3964579" cy="23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56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BD63-94EE-9A4E-804C-04974C53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51173A13-944F-C442-9CBD-A32969FF0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7" b="18378"/>
          <a:stretch/>
        </p:blipFill>
        <p:spPr>
          <a:xfrm>
            <a:off x="685801" y="1319806"/>
            <a:ext cx="8827475" cy="3228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D63-94EE-9A4E-804C-04974C532D8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</a:t>
            </a:r>
            <a:r>
              <a:rPr lang="en-US" dirty="0" err="1"/>
              <a:t>Elijo</a:t>
            </a:r>
            <a:r>
              <a:rPr lang="en-US" dirty="0"/>
              <a:t> Lagoon Highway Bridge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44443" r="26176" b="17046"/>
          <a:stretch/>
        </p:blipFill>
        <p:spPr>
          <a:xfrm>
            <a:off x="4719193" y="4633298"/>
            <a:ext cx="4794083" cy="2269801"/>
          </a:xfrm>
          <a:prstGeom prst="rect">
            <a:avLst/>
          </a:prstGeom>
        </p:spPr>
      </p:pic>
      <p:pic>
        <p:nvPicPr>
          <p:cNvPr id="13" name="Picture 12" descr="A picture containing outdoor, grass, building, bridge&#10;&#10;Description automatically generated">
            <a:extLst>
              <a:ext uri="{FF2B5EF4-FFF2-40B4-BE49-F238E27FC236}">
                <a16:creationId xmlns:a16="http://schemas.microsoft.com/office/drawing/2014/main" id="{88343BB4-1E82-7447-9FF5-774DC1663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35"/>
          <a:stretch/>
        </p:blipFill>
        <p:spPr>
          <a:xfrm>
            <a:off x="685801" y="4633297"/>
            <a:ext cx="3937665" cy="22698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45A070-559B-F740-B651-257CC3642CE8}"/>
              </a:ext>
            </a:extLst>
          </p:cNvPr>
          <p:cNvSpPr/>
          <p:nvPr/>
        </p:nvSpPr>
        <p:spPr>
          <a:xfrm>
            <a:off x="685801" y="4285619"/>
            <a:ext cx="8827474" cy="26246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883" y="4262822"/>
            <a:ext cx="3059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Planned San Elijo Lagoon Highway Bridge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808FF-7BA1-7B42-A76A-86C0E81BA264}"/>
              </a:ext>
            </a:extLst>
          </p:cNvPr>
          <p:cNvSpPr/>
          <p:nvPr/>
        </p:nvSpPr>
        <p:spPr>
          <a:xfrm>
            <a:off x="685801" y="6640631"/>
            <a:ext cx="3937665" cy="26246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883" y="6614476"/>
            <a:ext cx="2972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Planned San Elijo Lagoon Pedestrian Path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3CDA88-EF10-FB42-A82E-5439A0D5178C}"/>
              </a:ext>
            </a:extLst>
          </p:cNvPr>
          <p:cNvSpPr/>
          <p:nvPr/>
        </p:nvSpPr>
        <p:spPr>
          <a:xfrm>
            <a:off x="4726222" y="6637140"/>
            <a:ext cx="4787053" cy="26246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6222" y="6614476"/>
            <a:ext cx="3975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Planned San </a:t>
            </a:r>
            <a:r>
              <a:rPr lang="en-US" sz="1200" i="1" dirty="0" err="1">
                <a:solidFill>
                  <a:schemeClr val="bg1"/>
                </a:solidFill>
              </a:rPr>
              <a:t>Elijo</a:t>
            </a:r>
            <a:r>
              <a:rPr lang="en-US" sz="1200" i="1" dirty="0">
                <a:solidFill>
                  <a:schemeClr val="bg1"/>
                </a:solidFill>
              </a:rPr>
              <a:t> Lagoon Bike/Pedestrian Bridge Path</a:t>
            </a:r>
          </a:p>
        </p:txBody>
      </p:sp>
    </p:spTree>
    <p:extLst>
      <p:ext uri="{BB962C8B-B14F-4D97-AF65-F5344CB8AC3E}">
        <p14:creationId xmlns:p14="http://schemas.microsoft.com/office/powerpoint/2010/main" val="183186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D63-94EE-9A4E-804C-04974C532D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</a:t>
            </a:r>
            <a:r>
              <a:rPr lang="en-US" dirty="0" err="1"/>
              <a:t>Elijo</a:t>
            </a:r>
            <a:r>
              <a:rPr lang="en-US" dirty="0"/>
              <a:t> Lagoon Highway Bridge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6FE7A2E-5C1B-664A-AF49-FD9BDBDF9217}"/>
              </a:ext>
            </a:extLst>
          </p:cNvPr>
          <p:cNvSpPr txBox="1">
            <a:spLocks/>
          </p:cNvSpPr>
          <p:nvPr/>
        </p:nvSpPr>
        <p:spPr>
          <a:xfrm>
            <a:off x="681332" y="1587639"/>
            <a:ext cx="9135004" cy="5023617"/>
          </a:xfrm>
          <a:prstGeom prst="rect">
            <a:avLst/>
          </a:prstGeom>
        </p:spPr>
        <p:txBody>
          <a:bodyPr/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Widening the bridge will accommodate one new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carpool lane along I-5 in each direction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Lengthening the bridge will improve tidal flow and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overall lagoon health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Bridge will include a new bike/pedestrian suspended bridge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will link the south and north sides of the lagoon 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Construction Timeline: 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Begin Early 2017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Complete 2021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Bridge is being built to its ultimate width to accommodate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long-term improvements, including second carpool lane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each direction and a Direct Access Ramp from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Manchester Avenue (planned for 2035)</a:t>
            </a:r>
          </a:p>
        </p:txBody>
      </p:sp>
    </p:spTree>
    <p:extLst>
      <p:ext uri="{BB962C8B-B14F-4D97-AF65-F5344CB8AC3E}">
        <p14:creationId xmlns:p14="http://schemas.microsoft.com/office/powerpoint/2010/main" val="5792763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133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Book</vt:lpstr>
      <vt:lpstr>Franklin Gothic Medium</vt:lpstr>
      <vt:lpstr>Custom Design</vt:lpstr>
      <vt:lpstr>Office Theme</vt:lpstr>
      <vt:lpstr>San Elijo Lagoon Highway Bridge</vt:lpstr>
      <vt:lpstr>San Elijo Lagoon Highway Bridge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Dwight</dc:creator>
  <cp:lastModifiedBy>Dustin Lawrence</cp:lastModifiedBy>
  <cp:revision>23</cp:revision>
  <dcterms:created xsi:type="dcterms:W3CDTF">2018-06-05T20:15:45Z</dcterms:created>
  <dcterms:modified xsi:type="dcterms:W3CDTF">2019-11-27T00:41:47Z</dcterms:modified>
</cp:coreProperties>
</file>